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7" r:id="rId2"/>
    <p:sldId id="394" r:id="rId3"/>
    <p:sldId id="349" r:id="rId4"/>
    <p:sldId id="282" r:id="rId5"/>
    <p:sldId id="350" r:id="rId6"/>
    <p:sldId id="331" r:id="rId7"/>
    <p:sldId id="260" r:id="rId8"/>
    <p:sldId id="333" r:id="rId9"/>
    <p:sldId id="271" r:id="rId10"/>
    <p:sldId id="273"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425" r:id="rId25"/>
    <p:sldId id="396" r:id="rId26"/>
    <p:sldId id="279" r:id="rId27"/>
    <p:sldId id="413" r:id="rId28"/>
    <p:sldId id="402" r:id="rId29"/>
    <p:sldId id="420" r:id="rId30"/>
    <p:sldId id="284" r:id="rId31"/>
    <p:sldId id="399" r:id="rId32"/>
    <p:sldId id="285" r:id="rId33"/>
    <p:sldId id="407" r:id="rId34"/>
    <p:sldId id="414" r:id="rId35"/>
    <p:sldId id="405" r:id="rId36"/>
    <p:sldId id="298" r:id="rId37"/>
    <p:sldId id="398" r:id="rId38"/>
    <p:sldId id="300" r:id="rId39"/>
    <p:sldId id="301" r:id="rId40"/>
    <p:sldId id="406" r:id="rId41"/>
    <p:sldId id="306" r:id="rId42"/>
    <p:sldId id="395" r:id="rId43"/>
    <p:sldId id="353" r:id="rId44"/>
    <p:sldId id="354" r:id="rId45"/>
    <p:sldId id="355" r:id="rId46"/>
    <p:sldId id="390" r:id="rId47"/>
    <p:sldId id="358" r:id="rId48"/>
    <p:sldId id="391" r:id="rId49"/>
    <p:sldId id="360" r:id="rId50"/>
    <p:sldId id="362" r:id="rId51"/>
    <p:sldId id="417" r:id="rId52"/>
    <p:sldId id="422" r:id="rId53"/>
    <p:sldId id="363" r:id="rId54"/>
    <p:sldId id="364" r:id="rId55"/>
    <p:sldId id="365" r:id="rId56"/>
    <p:sldId id="366" r:id="rId57"/>
    <p:sldId id="367" r:id="rId58"/>
    <p:sldId id="368" r:id="rId59"/>
    <p:sldId id="369" r:id="rId60"/>
    <p:sldId id="370" r:id="rId61"/>
    <p:sldId id="371" r:id="rId62"/>
    <p:sldId id="386" r:id="rId63"/>
    <p:sldId id="412" r:id="rId64"/>
    <p:sldId id="423" r:id="rId65"/>
    <p:sldId id="372" r:id="rId66"/>
    <p:sldId id="382" r:id="rId67"/>
    <p:sldId id="381" r:id="rId68"/>
    <p:sldId id="374" r:id="rId69"/>
    <p:sldId id="375" r:id="rId70"/>
    <p:sldId id="376" r:id="rId71"/>
    <p:sldId id="404" r:id="rId72"/>
    <p:sldId id="379" r:id="rId73"/>
    <p:sldId id="377" r:id="rId74"/>
    <p:sldId id="378" r:id="rId75"/>
    <p:sldId id="380" r:id="rId76"/>
    <p:sldId id="387" r:id="rId77"/>
    <p:sldId id="392" r:id="rId78"/>
    <p:sldId id="385" r:id="rId79"/>
    <p:sldId id="416" r:id="rId80"/>
    <p:sldId id="421" r:id="rId81"/>
    <p:sldId id="393" r:id="rId82"/>
    <p:sldId id="384" r:id="rId83"/>
    <p:sldId id="424" r:id="rId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p:scale>
          <a:sx n="82" d="100"/>
          <a:sy n="82" d="100"/>
        </p:scale>
        <p:origin x="816" y="-1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8/11/2023</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8/11/2023</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8/11/2023</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png"/><Relationship Id="rId4" Type="http://schemas.openxmlformats.org/officeDocument/2006/relationships/image" Target="../media/image670.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590.pn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10.png"/></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from smallest to largest.</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a:t>
            </a:r>
            <a:r>
              <a:rPr lang="en-US" sz="2000" b="1" dirty="0"/>
              <a:t>LIFO</a:t>
            </a:r>
            <a:r>
              <a:rPr lang="en-US" sz="2000" dirty="0"/>
              <a:t>)</a:t>
            </a:r>
          </a:p>
          <a:p>
            <a:r>
              <a:rPr lang="en-US" sz="2000" b="1" dirty="0"/>
              <a:t>Cycle Checking</a:t>
            </a:r>
            <a:r>
              <a:rPr lang="en-US" sz="2000" dirty="0"/>
              <a:t>: </a:t>
            </a:r>
            <a:r>
              <a:rPr lang="en-US" sz="2000" b="1" dirty="0">
                <a:solidFill>
                  <a:srgbClr val="FF0000"/>
                </a:solidFill>
              </a:rPr>
              <a:t>No reached data structure! </a:t>
            </a:r>
            <a:r>
              <a:rPr lang="en-US" sz="2000" dirty="0"/>
              <a:t>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a:t>
                </a:r>
                <a:r>
                  <a:rPr lang="en-US" sz="2400" dirty="0">
                    <a:solidFill>
                      <a:srgbClr val="FF0000"/>
                    </a:solidFill>
                  </a:rPr>
                  <a:t>(if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893636" y="5643173"/>
                <a:ext cx="51816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𝑔𝑜𝑎𝑙</m:t>
                              </m:r>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893636" y="5643173"/>
                <a:ext cx="5181600" cy="369332"/>
              </a:xfrm>
              <a:prstGeom prst="rect">
                <a:avLst/>
              </a:prstGeom>
              <a:blipFill>
                <a:blip r:embed="rId4"/>
                <a:stretch>
                  <a:fillRect b="-16667"/>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3571875" y="1600200"/>
                <a:ext cx="1752600"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3571875" y="1600200"/>
                <a:ext cx="1752600" cy="369332"/>
              </a:xfrm>
              <a:prstGeom prst="rect">
                <a:avLst/>
              </a:prstGeom>
              <a:blipFill>
                <a:blip r:embed="rId3"/>
                <a:stretch>
                  <a:fillRect l="-3136"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603710" y="5234666"/>
            <a:ext cx="3232231" cy="646331"/>
          </a:xfrm>
          <a:prstGeom prst="rect">
            <a:avLst/>
          </a:prstGeom>
          <a:noFill/>
        </p:spPr>
        <p:txBody>
          <a:bodyPr wrap="none" rtlCol="0">
            <a:spAutoFit/>
          </a:bodyPr>
          <a:lstStyle/>
          <a:p>
            <a:pPr algn="ctr"/>
            <a:r>
              <a:rPr lang="en-US" dirty="0"/>
              <a:t>Greedy best-first will go this way</a:t>
            </a:r>
            <a:br>
              <a:rPr lang="en-US" dirty="0"/>
            </a:br>
            <a:r>
              <a:rPr lang="en-US" dirty="0"/>
              <a:t>and never reconsider!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mc:Choice xmlns:a14="http://schemas.microsoft.com/office/drawing/2010/main" Requires="a14">
          <p:sp>
            <p:nvSpPr>
              <p:cNvPr id="15363" name="Rectangle 3"/>
              <p:cNvSpPr>
                <a:spLocks noGrp="1" noChangeArrowheads="1"/>
              </p:cNvSpPr>
              <p:nvPr>
                <p:ph idx="1"/>
              </p:nvPr>
            </p:nvSpPr>
            <p:spPr>
              <a:xfrm>
                <a:off x="600075" y="2908299"/>
                <a:ext cx="7886700" cy="3584575"/>
              </a:xfrm>
            </p:spPr>
            <p:txBody>
              <a:bodyPr>
                <a:normAutofit fontScale="775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br>
                  <a:rPr lang="en-US" sz="2800" dirty="0"/>
                </a:br>
                <a:endParaRPr lang="en-US" sz="2800" dirty="0"/>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584575"/>
              </a:xfrm>
              <a:blipFill>
                <a:blip r:embed="rId3"/>
                <a:stretch>
                  <a:fillRect l="-850" t="-1190"/>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3</a:t>
                </a:r>
              </a:p>
            </p:txBody>
          </p:sp>
        </mc:Choice>
        <mc:Fallback>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267200" y="1301787"/>
                <a:ext cx="997324" cy="369332"/>
              </a:xfrm>
              <a:prstGeom prst="rect">
                <a:avLst/>
              </a:prstGeom>
              <a:blipFill>
                <a:blip r:embed="rId5"/>
                <a:stretch>
                  <a:fillRect t="-10000" r="-3659" b="-2666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36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36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20" grpId="0" animBg="1"/>
      <p:bldP spid="25" grpId="0" animBg="1"/>
      <p:bldP spid="45" grpId="0"/>
      <p:bldP spid="38" grpId="0" animBg="1"/>
      <p:bldP spid="39" grpId="0"/>
      <p:bldP spid="40" grpId="0" animBg="1"/>
      <p:bldP spid="44" grpId="0" animBg="1"/>
      <p:bldP spid="46" grpId="0" animBg="1"/>
      <p:bldP spid="54" grpId="0" animBg="1"/>
      <p:bldP spid="55" grpId="0"/>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7F2E6F-47FE-4D7B-8F61-CDAFC7E6EE84}"/>
                  </a:ext>
                </a:extLst>
              </p:cNvPr>
              <p:cNvSpPr txBox="1"/>
              <p:nvPr/>
            </p:nvSpPr>
            <p:spPr>
              <a:xfrm>
                <a:off x="2586037" y="1349158"/>
                <a:ext cx="3971926"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2586037" y="1349158"/>
                <a:ext cx="3971926" cy="646331"/>
              </a:xfrm>
              <a:prstGeom prst="rect">
                <a:avLst/>
              </a:prstGeom>
              <a:blipFill>
                <a:blip r:embed="rId4"/>
                <a:stretch>
                  <a:fillRect l="-1227"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mc:Choice xmlns:a14="http://schemas.microsoft.com/office/drawing/2010/main"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mc:Choice xmlns:a14="http://schemas.microsoft.com/office/drawing/2010/main"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sz="2000" dirty="0"/>
                  <a:t>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232"/>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mc:Choice xmlns:a14="http://schemas.microsoft.com/office/drawing/2010/main"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3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Other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80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4"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 (i.e., expand fewer nodes).</a:t>
            </a:r>
          </a:p>
        </p:txBody>
      </p:sp>
    </p:spTree>
    <p:extLst>
      <p:ext uri="{BB962C8B-B14F-4D97-AF65-F5344CB8AC3E}">
        <p14:creationId xmlns:p14="http://schemas.microsoft.com/office/powerpoint/2010/main" val="372739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10334</TotalTime>
  <Words>5653</Words>
  <Application>Microsoft Office PowerPoint</Application>
  <PresentationFormat>On-screen Show (4:3)</PresentationFormat>
  <Paragraphs>817</Paragraphs>
  <Slides>83</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125</cp:revision>
  <dcterms:created xsi:type="dcterms:W3CDTF">2020-09-15T14:04:03Z</dcterms:created>
  <dcterms:modified xsi:type="dcterms:W3CDTF">2023-08-11T16:49:48Z</dcterms:modified>
</cp:coreProperties>
</file>